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Light" charset="1" panose="020B0306030504020204"/>
      <p:regular r:id="rId10"/>
    </p:embeddedFont>
    <p:embeddedFont>
      <p:font typeface="Open Sans Light Bold" charset="1" panose="020B0806030504020204"/>
      <p:regular r:id="rId11"/>
    </p:embeddedFont>
    <p:embeddedFont>
      <p:font typeface="Open Sans Light Italics" charset="1" panose="020B0306030504020204"/>
      <p:regular r:id="rId12"/>
    </p:embeddedFont>
    <p:embeddedFont>
      <p:font typeface="Open Sans Light Bold Italics" charset="1" panose="020B0806030504020204"/>
      <p:regular r:id="rId13"/>
    </p:embeddedFont>
    <p:embeddedFont>
      <p:font typeface="Inter" charset="1" panose="020B0502030000000004"/>
      <p:regular r:id="rId14"/>
    </p:embeddedFont>
    <p:embeddedFont>
      <p:font typeface="Inter Bold" charset="1" panose="020B0802030000000004"/>
      <p:regular r:id="rId15"/>
    </p:embeddedFont>
    <p:embeddedFont>
      <p:font typeface="Inter Italics" charset="1" panose="020B0502030000000004"/>
      <p:regular r:id="rId16"/>
    </p:embeddedFont>
    <p:embeddedFont>
      <p:font typeface="Inter Bold Italics" charset="1" panose="020B0802030000000004"/>
      <p:regular r:id="rId17"/>
    </p:embeddedFont>
    <p:embeddedFont>
      <p:font typeface="Inter Thin" charset="1" panose="020B0A02050000000004"/>
      <p:regular r:id="rId18"/>
    </p:embeddedFont>
    <p:embeddedFont>
      <p:font typeface="Inter Thin Bold" charset="1" panose="020B0502030000000004"/>
      <p:regular r:id="rId19"/>
    </p:embeddedFont>
    <p:embeddedFont>
      <p:font typeface="Inter Thin Italics" charset="1" panose="020B0A02050000000004"/>
      <p:regular r:id="rId20"/>
    </p:embeddedFont>
    <p:embeddedFont>
      <p:font typeface="Inter Thin Bold Italics" charset="1" panose="020B05020300000000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9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svg" Type="http://schemas.openxmlformats.org/officeDocument/2006/relationships/image"/><Relationship Id="rId11" Target="../media/image9.png" Type="http://schemas.openxmlformats.org/officeDocument/2006/relationships/image"/><Relationship Id="rId12" Target="../media/image10.svg" Type="http://schemas.openxmlformats.org/officeDocument/2006/relationships/image"/><Relationship Id="rId13" Target="../media/image16.png" Type="http://schemas.openxmlformats.org/officeDocument/2006/relationships/image"/><Relationship Id="rId14" Target="../media/image17.svg" Type="http://schemas.openxmlformats.org/officeDocument/2006/relationships/image"/><Relationship Id="rId2" Target="../media/image29.jpeg" Type="http://schemas.openxmlformats.org/officeDocument/2006/relationships/image"/><Relationship Id="rId3" Target="../media/image30.png" Type="http://schemas.openxmlformats.org/officeDocument/2006/relationships/image"/><Relationship Id="rId4" Target="../media/image31.jpeg" Type="http://schemas.openxmlformats.org/officeDocument/2006/relationships/image"/><Relationship Id="rId5" Target="../media/image32.jpeg" Type="http://schemas.openxmlformats.org/officeDocument/2006/relationships/image"/><Relationship Id="rId6" Target="../media/image33.jpe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png" Type="http://schemas.openxmlformats.org/officeDocument/2006/relationships/image"/><Relationship Id="rId12" Target="../media/image42.pn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38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78330" y="-4901974"/>
            <a:ext cx="25111679" cy="20509948"/>
            <a:chOff x="0" y="0"/>
            <a:chExt cx="33482239" cy="27346598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63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7273094"/>
              <a:ext cx="16652746" cy="16652746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3735487" y="1260926"/>
              <a:ext cx="19746752" cy="19746752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6">
              <a:alphaModFix amt="63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9046674" y="8534020"/>
              <a:ext cx="16606447" cy="16606447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8">
              <a:alphaModFix amt="63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773580" y="1260926"/>
              <a:ext cx="14546188" cy="14546188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10">
              <a:alphaModFix amt="63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7668664" y="0"/>
              <a:ext cx="14546188" cy="14546188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8">
              <a:alphaModFix amt="63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7349898" y="12800410"/>
              <a:ext cx="14546188" cy="14546188"/>
            </a:xfrm>
            <a:prstGeom prst="rect">
              <a:avLst/>
            </a:prstGeom>
          </p:spPr>
        </p:pic>
      </p:grpSp>
      <p:sp>
        <p:nvSpPr>
          <p:cNvPr name="AutoShape 9" id="9"/>
          <p:cNvSpPr/>
          <p:nvPr/>
        </p:nvSpPr>
        <p:spPr>
          <a:xfrm rot="0">
            <a:off x="2226488" y="5521105"/>
            <a:ext cx="10307939" cy="0"/>
          </a:xfrm>
          <a:prstGeom prst="line">
            <a:avLst/>
          </a:prstGeom>
          <a:ln cap="rnd" w="47625">
            <a:solidFill>
              <a:srgbClr val="0D10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2226488" y="5847156"/>
            <a:ext cx="14187264" cy="53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10"/>
              </a:lnSpc>
              <a:spcBef>
                <a:spcPct val="0"/>
              </a:spcBef>
            </a:pPr>
            <a:r>
              <a:rPr lang="en-US" sz="3150">
                <a:solidFill>
                  <a:srgbClr val="0D104B"/>
                </a:solidFill>
                <a:latin typeface="Inter Thin Bold"/>
              </a:rPr>
              <a:t>от отбор Memelitrix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26488" y="3562350"/>
            <a:ext cx="4066453" cy="17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762"/>
              </a:lnSpc>
              <a:spcBef>
                <a:spcPct val="0"/>
              </a:spcBef>
            </a:pPr>
            <a:r>
              <a:rPr lang="en-US" u="none" sz="10544">
                <a:solidFill>
                  <a:srgbClr val="0D104B"/>
                </a:solidFill>
                <a:latin typeface="Inter Thin Bold"/>
              </a:rPr>
              <a:t>AbilitY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166695" cy="10287000"/>
            <a:chOff x="0" y="0"/>
            <a:chExt cx="2086018" cy="34798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086018" cy="3479800"/>
            </a:xfrm>
            <a:custGeom>
              <a:avLst/>
              <a:gdLst/>
              <a:ahLst/>
              <a:cxnLst/>
              <a:rect r="r" b="b" t="t" l="l"/>
              <a:pathLst>
                <a:path h="3479800" w="2086018">
                  <a:moveTo>
                    <a:pt x="0" y="0"/>
                  </a:moveTo>
                  <a:lnTo>
                    <a:pt x="2086018" y="0"/>
                  </a:lnTo>
                  <a:lnTo>
                    <a:pt x="2086018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8C52FF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888205" y="4064354"/>
            <a:ext cx="668275" cy="61602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9008039" y="2369384"/>
            <a:ext cx="6691633" cy="1051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40"/>
              </a:lnSpc>
              <a:spcBef>
                <a:spcPct val="0"/>
              </a:spcBef>
            </a:pPr>
            <a:r>
              <a:rPr lang="en-US" spc="-129" sz="6492">
                <a:solidFill>
                  <a:srgbClr val="8C52FF"/>
                </a:solidFill>
                <a:latin typeface="Inter Bold"/>
              </a:rPr>
              <a:t>Цел на проекта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alphaModFix amt="18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301141" y="2456162"/>
            <a:ext cx="5394778" cy="539477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83365" y="2436059"/>
            <a:ext cx="5399964" cy="5414881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175395" y="4016729"/>
            <a:ext cx="6524277" cy="2766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10"/>
              </a:lnSpc>
              <a:spcBef>
                <a:spcPct val="0"/>
              </a:spcBef>
            </a:pPr>
            <a:r>
              <a:rPr lang="en-US" spc="-67" sz="3392">
                <a:solidFill>
                  <a:srgbClr val="8C52FF"/>
                </a:solidFill>
                <a:latin typeface="Inter Bold"/>
              </a:rPr>
              <a:t>Целта на AbilitY е да помогне на хората с увреждания и роднините им като им позволява да повикат помощници срещу заплащане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458437">
            <a:off x="484739" y="3069685"/>
            <a:ext cx="5560574" cy="5560574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4680916" y="-738647"/>
            <a:ext cx="11764294" cy="11764294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162348" y="997897"/>
            <a:ext cx="6517679" cy="309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6000">
                <a:solidFill>
                  <a:srgbClr val="0D104B"/>
                </a:solidFill>
                <a:latin typeface="Inter Bold"/>
              </a:rPr>
              <a:t>Проблемът и настоящите решения</a:t>
            </a:r>
          </a:p>
          <a:p>
            <a:pPr>
              <a:lnSpc>
                <a:spcPts val="6000"/>
              </a:lnSpc>
            </a:pP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alphaModFix amt="32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68328">
            <a:off x="484739" y="2903546"/>
            <a:ext cx="5560574" cy="556057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alphaModFix amt="32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68328">
            <a:off x="12242687" y="-1751587"/>
            <a:ext cx="5560574" cy="556057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904623" y="2493322"/>
            <a:ext cx="4805653" cy="4993191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9144000" y="4777451"/>
            <a:ext cx="8115300" cy="1746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4"/>
              </a:lnSpc>
            </a:pPr>
            <a:r>
              <a:rPr lang="en-US" sz="3331">
                <a:solidFill>
                  <a:srgbClr val="0D104B"/>
                </a:solidFill>
                <a:latin typeface="Open Sans Light"/>
              </a:rPr>
              <a:t>Хората с увреждания се нуждаят от помощ и наблюдение, но в днешно време са все по-трудни за намиране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2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68328">
            <a:off x="5786057" y="-1970581"/>
            <a:ext cx="6426330" cy="642633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23542" r="0" b="7337"/>
          <a:stretch>
            <a:fillRect/>
          </a:stretch>
        </p:blipFill>
        <p:spPr>
          <a:xfrm flipH="false" flipV="false" rot="0">
            <a:off x="0" y="0"/>
            <a:ext cx="18288000" cy="449524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alphaModFix amt="32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68328">
            <a:off x="14587993" y="382363"/>
            <a:ext cx="6426330" cy="642633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028700" y="4771665"/>
            <a:ext cx="6553147" cy="4857836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550436" y="1838048"/>
            <a:ext cx="7187127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Inter Bold"/>
              </a:rPr>
              <a:t>Нашето решение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10122" y="5076825"/>
            <a:ext cx="8949178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D104B"/>
                </a:solidFill>
                <a:latin typeface="Open Sans Light"/>
              </a:rPr>
              <a:t>Web приложение, което е лесно за използване, пригодено за всички възрастови групи. То прави намирането на помощник за различните от нас лесно и бързо, позволявайки на обикновените хора да изкарват пари чрез полагане на грижи за различните от нас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2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68328">
            <a:off x="2251815" y="2118064"/>
            <a:ext cx="6426330" cy="642633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5962398" y="5331228"/>
            <a:ext cx="3181602" cy="4955772"/>
            <a:chOff x="0" y="0"/>
            <a:chExt cx="7289683" cy="11354656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7289683" cy="11354657"/>
            </a:xfrm>
            <a:custGeom>
              <a:avLst/>
              <a:gdLst/>
              <a:ahLst/>
              <a:cxnLst/>
              <a:rect r="r" b="b" t="t" l="l"/>
              <a:pathLst>
                <a:path h="11354657" w="7289683">
                  <a:moveTo>
                    <a:pt x="7289683" y="11354657"/>
                  </a:moveTo>
                  <a:lnTo>
                    <a:pt x="0" y="11354657"/>
                  </a:lnTo>
                  <a:lnTo>
                    <a:pt x="0" y="0"/>
                  </a:lnTo>
                  <a:lnTo>
                    <a:pt x="7289683" y="11354657"/>
                  </a:lnTo>
                  <a:close/>
                </a:path>
              </a:pathLst>
            </a:custGeom>
            <a:solidFill>
              <a:srgbClr val="CB6CE6"/>
            </a:soli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-28616" y="0"/>
            <a:ext cx="8585708" cy="10287000"/>
            <a:chOff x="0" y="0"/>
            <a:chExt cx="8585708" cy="102870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8585708" cy="10286999"/>
            </a:xfrm>
            <a:custGeom>
              <a:avLst/>
              <a:gdLst/>
              <a:ahLst/>
              <a:cxnLst/>
              <a:rect r="r" b="b" t="t" l="l"/>
              <a:pathLst>
                <a:path h="10286999" w="8585708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8" y="485521"/>
                    <a:pt x="8382634" y="911225"/>
                    <a:pt x="8287258" y="1337056"/>
                  </a:cubicBezTo>
                  <a:cubicBezTo>
                    <a:pt x="8146288" y="1966722"/>
                    <a:pt x="8005699" y="2596388"/>
                    <a:pt x="7864602" y="3225927"/>
                  </a:cubicBezTo>
                  <a:cubicBezTo>
                    <a:pt x="7691247" y="3999103"/>
                    <a:pt x="7517384" y="4772152"/>
                    <a:pt x="7344029" y="5545328"/>
                  </a:cubicBezTo>
                  <a:cubicBezTo>
                    <a:pt x="7194677" y="6211443"/>
                    <a:pt x="7045579" y="6877558"/>
                    <a:pt x="6896354" y="7543800"/>
                  </a:cubicBezTo>
                  <a:cubicBezTo>
                    <a:pt x="6765290" y="8129016"/>
                    <a:pt x="6634480" y="8714105"/>
                    <a:pt x="6503162" y="9299194"/>
                  </a:cubicBezTo>
                  <a:cubicBezTo>
                    <a:pt x="6429375" y="9628250"/>
                    <a:pt x="6354953" y="9957181"/>
                    <a:pt x="6280785" y="10286237"/>
                  </a:cubicBezTo>
                  <a:cubicBezTo>
                    <a:pt x="4199382" y="10286237"/>
                    <a:pt x="2118106" y="10286110"/>
                    <a:pt x="36830" y="10286999"/>
                  </a:cubicBezTo>
                  <a:cubicBezTo>
                    <a:pt x="6731" y="10286999"/>
                    <a:pt x="0" y="10280268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172185" y="267104"/>
            <a:ext cx="2652189" cy="3405909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357384" y="6923506"/>
            <a:ext cx="2407300" cy="2407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8226870" y="6952017"/>
            <a:ext cx="2350279" cy="2350279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8557092" y="446546"/>
            <a:ext cx="1952001" cy="3047025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8557092" y="4152819"/>
            <a:ext cx="8267282" cy="235682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rcRect l="0" t="4927" r="0" b="4927"/>
          <a:stretch>
            <a:fillRect/>
          </a:stretch>
        </p:blipFill>
        <p:spPr>
          <a:xfrm flipH="false" flipV="false" rot="0">
            <a:off x="14111702" y="6573381"/>
            <a:ext cx="3781254" cy="340859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rcRect l="3599" t="0" r="3599" b="0"/>
          <a:stretch>
            <a:fillRect/>
          </a:stretch>
        </p:blipFill>
        <p:spPr>
          <a:xfrm flipH="false" flipV="false" rot="0">
            <a:off x="12690733" y="7030510"/>
            <a:ext cx="2035413" cy="2193293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1058717" y="575339"/>
            <a:ext cx="2806094" cy="278944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028700" y="3484047"/>
            <a:ext cx="5834428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Inter Bold"/>
              </a:rPr>
              <a:t>Използвани технологии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61970" y="2414352"/>
            <a:ext cx="2730503" cy="4887172"/>
            <a:chOff x="0" y="0"/>
            <a:chExt cx="3640671" cy="651622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2453" t="0" r="12453" b="0"/>
            <a:stretch>
              <a:fillRect/>
            </a:stretch>
          </p:blipFill>
          <p:spPr>
            <a:xfrm>
              <a:off x="0" y="0"/>
              <a:ext cx="3640671" cy="6516229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3191642" y="2304450"/>
            <a:ext cx="2730503" cy="4887172"/>
            <a:chOff x="0" y="0"/>
            <a:chExt cx="3640671" cy="6516229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10341" t="0" r="10341" b="0"/>
            <a:stretch>
              <a:fillRect/>
            </a:stretch>
          </p:blipFill>
          <p:spPr>
            <a:xfrm>
              <a:off x="0" y="0"/>
              <a:ext cx="3640671" cy="6516229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0319892" y="2699914"/>
            <a:ext cx="2730503" cy="4887172"/>
            <a:chOff x="0" y="0"/>
            <a:chExt cx="3640671" cy="6516229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13218" t="0" r="13218" b="0"/>
            <a:stretch>
              <a:fillRect/>
            </a:stretch>
          </p:blipFill>
          <p:spPr>
            <a:xfrm>
              <a:off x="0" y="0"/>
              <a:ext cx="3640671" cy="6516229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4579143" y="2699914"/>
            <a:ext cx="2730503" cy="4887172"/>
            <a:chOff x="0" y="0"/>
            <a:chExt cx="3640671" cy="6516229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14643" t="0" r="14643" b="0"/>
            <a:stretch>
              <a:fillRect/>
            </a:stretch>
          </p:blipFill>
          <p:spPr>
            <a:xfrm>
              <a:off x="0" y="0"/>
              <a:ext cx="3640671" cy="6516229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1672454" y="2414352"/>
            <a:ext cx="2730503" cy="4887172"/>
            <a:chOff x="0" y="0"/>
            <a:chExt cx="3640671" cy="6516229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6"/>
            <a:srcRect l="12118" t="0" r="12118" b="0"/>
            <a:stretch>
              <a:fillRect/>
            </a:stretch>
          </p:blipFill>
          <p:spPr>
            <a:xfrm>
              <a:off x="0" y="0"/>
              <a:ext cx="3640671" cy="6516229"/>
            </a:xfrm>
            <a:prstGeom prst="rect">
              <a:avLst/>
            </a:prstGeom>
          </p:spPr>
        </p:pic>
      </p:grpSp>
      <p:sp>
        <p:nvSpPr>
          <p:cNvPr name="TextBox 12" id="12"/>
          <p:cNvSpPr txBox="true"/>
          <p:nvPr/>
        </p:nvSpPr>
        <p:spPr>
          <a:xfrm rot="0">
            <a:off x="3657801" y="839265"/>
            <a:ext cx="10972399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pc="-120" sz="6000">
                <a:solidFill>
                  <a:srgbClr val="8C52FF"/>
                </a:solidFill>
                <a:latin typeface="Inter Bold"/>
              </a:rPr>
              <a:t>Екипът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2001099" y="-4298712"/>
            <a:ext cx="9219934" cy="7416935"/>
            <a:chOff x="0" y="0"/>
            <a:chExt cx="12293246" cy="9889247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7">
              <a:alphaModFix amt="37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490780">
              <a:off x="1072345" y="1072345"/>
              <a:ext cx="6546192" cy="6546192"/>
            </a:xfrm>
            <a:prstGeom prst="rect">
              <a:avLst/>
            </a:prstGeom>
          </p:spPr>
        </p:pic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9">
              <a:alphaModFix amt="37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490780">
              <a:off x="4674709" y="2270710"/>
              <a:ext cx="6546192" cy="6546192"/>
            </a:xfrm>
            <a:prstGeom prst="rect">
              <a:avLst/>
            </a:prstGeom>
          </p:spPr>
        </p:pic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1">
            <a:alphaModFix amt="18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642695">
            <a:off x="-1170623" y="8194587"/>
            <a:ext cx="5560574" cy="5560574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>
            <a:alphaModFix amt="32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68328">
            <a:off x="-3491529" y="7150558"/>
            <a:ext cx="5560574" cy="5560574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712526" y="7699007"/>
            <a:ext cx="2690431" cy="353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20"/>
              </a:lnSpc>
            </a:pPr>
            <a:r>
              <a:rPr lang="en-US" spc="86" sz="2169">
                <a:solidFill>
                  <a:srgbClr val="8C52FF"/>
                </a:solidFill>
                <a:latin typeface="Inter Bold"/>
              </a:rPr>
              <a:t>ЕМИЛ ДОЙЧИНОВ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12526" y="8137590"/>
            <a:ext cx="2650358" cy="37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37"/>
              </a:lnSpc>
            </a:pPr>
            <a:r>
              <a:rPr lang="en-US" sz="2169">
                <a:solidFill>
                  <a:srgbClr val="0D104B"/>
                </a:solidFill>
                <a:latin typeface="Inter"/>
              </a:rPr>
              <a:t>Mapping sorcerer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692508" y="8046267"/>
            <a:ext cx="2650358" cy="705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20"/>
              </a:lnSpc>
            </a:pPr>
            <a:r>
              <a:rPr lang="en-US" spc="86" sz="2169">
                <a:solidFill>
                  <a:srgbClr val="8C52FF"/>
                </a:solidFill>
                <a:latin typeface="Inter Bold"/>
              </a:rPr>
              <a:t>ДИМИТЪР НИКОЛОВ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692508" y="8815500"/>
            <a:ext cx="2650358" cy="37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37"/>
              </a:lnSpc>
            </a:pPr>
            <a:r>
              <a:rPr lang="en-US" sz="2169">
                <a:solidFill>
                  <a:srgbClr val="0D104B"/>
                </a:solidFill>
                <a:latin typeface="Inter"/>
              </a:rPr>
              <a:t>Frontend archmage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319892" y="7890192"/>
            <a:ext cx="2650358" cy="353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20"/>
              </a:lnSpc>
            </a:pPr>
            <a:r>
              <a:rPr lang="en-US" spc="86" sz="2169">
                <a:solidFill>
                  <a:srgbClr val="8C52FF"/>
                </a:solidFill>
                <a:latin typeface="Inter Bold"/>
              </a:rPr>
              <a:t>МАРТИН НАКОВ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319892" y="8328775"/>
            <a:ext cx="2650358" cy="1149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37"/>
              </a:lnSpc>
            </a:pPr>
            <a:r>
              <a:rPr lang="en-US" sz="2169">
                <a:solidFill>
                  <a:srgbClr val="0D104B"/>
                </a:solidFill>
                <a:latin typeface="Inter"/>
              </a:rPr>
              <a:t>Server-client communicaton magician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418398" y="7493642"/>
            <a:ext cx="2650358" cy="353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20"/>
              </a:lnSpc>
            </a:pPr>
            <a:r>
              <a:rPr lang="en-US" spc="86" sz="2169">
                <a:solidFill>
                  <a:srgbClr val="8C52FF"/>
                </a:solidFill>
                <a:latin typeface="Inter Bold"/>
              </a:rPr>
              <a:t>АЛЕКС ОГНЯНОВ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418398" y="7932226"/>
            <a:ext cx="2650358" cy="37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37"/>
              </a:lnSpc>
            </a:pPr>
            <a:r>
              <a:rPr lang="en-US" sz="2169">
                <a:solidFill>
                  <a:srgbClr val="0D104B"/>
                </a:solidFill>
                <a:latin typeface="Inter"/>
              </a:rPr>
              <a:t>Backend god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461970" y="7604630"/>
            <a:ext cx="2650358" cy="705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20"/>
              </a:lnSpc>
            </a:pPr>
            <a:r>
              <a:rPr lang="en-US" spc="86" sz="2169">
                <a:solidFill>
                  <a:srgbClr val="8C52FF"/>
                </a:solidFill>
                <a:latin typeface="Inter Bold"/>
              </a:rPr>
              <a:t>ВЕНЕЛИН НОВАКОВ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461970" y="8373863"/>
            <a:ext cx="2650358" cy="37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37"/>
              </a:lnSpc>
            </a:pPr>
            <a:r>
              <a:rPr lang="en-US" sz="2169">
                <a:solidFill>
                  <a:srgbClr val="0D104B"/>
                </a:solidFill>
                <a:latin typeface="Inter"/>
              </a:rPr>
              <a:t>Frontend master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2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902543">
            <a:off x="4922993" y="7224490"/>
            <a:ext cx="5560574" cy="5560574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0"/>
            <a:ext cx="1652329" cy="10287000"/>
            <a:chOff x="0" y="0"/>
            <a:chExt cx="558936" cy="34798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558936" cy="3479800"/>
            </a:xfrm>
            <a:custGeom>
              <a:avLst/>
              <a:gdLst/>
              <a:ahLst/>
              <a:cxnLst/>
              <a:rect r="r" b="b" t="t" l="l"/>
              <a:pathLst>
                <a:path h="3479800" w="558936">
                  <a:moveTo>
                    <a:pt x="0" y="0"/>
                  </a:moveTo>
                  <a:lnTo>
                    <a:pt x="558936" y="0"/>
                  </a:lnTo>
                  <a:lnTo>
                    <a:pt x="558936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8C52FF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420951" y="2326679"/>
            <a:ext cx="668275" cy="61602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408751" y="981075"/>
            <a:ext cx="5121890" cy="741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70"/>
              </a:lnSpc>
              <a:spcBef>
                <a:spcPct val="0"/>
              </a:spcBef>
            </a:pPr>
            <a:r>
              <a:rPr lang="en-US" spc="-91" sz="4592">
                <a:solidFill>
                  <a:srgbClr val="8C52FF"/>
                </a:solidFill>
                <a:latin typeface="Inter Bold"/>
              </a:rPr>
              <a:t>Изживяването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alphaModFix amt="18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642695">
            <a:off x="14720068" y="-3512980"/>
            <a:ext cx="5560574" cy="556057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528436" y="5577237"/>
            <a:ext cx="668275" cy="616028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rcRect l="0" t="14373" r="0" b="23955"/>
          <a:stretch>
            <a:fillRect/>
          </a:stretch>
        </p:blipFill>
        <p:spPr>
          <a:xfrm flipH="false" flipV="false" rot="0">
            <a:off x="3129019" y="2199688"/>
            <a:ext cx="3965615" cy="184813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rcRect l="0" t="10920" r="0" b="0"/>
          <a:stretch>
            <a:fillRect/>
          </a:stretch>
        </p:blipFill>
        <p:spPr>
          <a:xfrm flipH="false" flipV="false" rot="0">
            <a:off x="3129019" y="4047821"/>
            <a:ext cx="3929069" cy="1941109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rcRect l="191" t="15302" r="191" b="0"/>
          <a:stretch>
            <a:fillRect/>
          </a:stretch>
        </p:blipFill>
        <p:spPr>
          <a:xfrm flipH="false" flipV="false" rot="0">
            <a:off x="3129019" y="5988931"/>
            <a:ext cx="3929069" cy="1889708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rcRect l="1680" t="20230" r="1680" b="856"/>
          <a:stretch>
            <a:fillRect/>
          </a:stretch>
        </p:blipFill>
        <p:spPr>
          <a:xfrm flipH="false" flipV="false" rot="0">
            <a:off x="3129019" y="358360"/>
            <a:ext cx="3965615" cy="1841328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rcRect l="0" t="4565" r="0" b="3043"/>
          <a:stretch>
            <a:fillRect/>
          </a:stretch>
        </p:blipFill>
        <p:spPr>
          <a:xfrm flipH="false" flipV="false" rot="0">
            <a:off x="3129019" y="7878638"/>
            <a:ext cx="3929069" cy="2050002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0410169" y="2332387"/>
            <a:ext cx="5121890" cy="556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10"/>
              </a:lnSpc>
              <a:spcBef>
                <a:spcPct val="0"/>
              </a:spcBef>
            </a:pPr>
            <a:r>
              <a:rPr lang="en-US" spc="-67" sz="3392">
                <a:solidFill>
                  <a:srgbClr val="8C52FF"/>
                </a:solidFill>
                <a:latin typeface="Inter Bold"/>
              </a:rPr>
              <a:t>Наученото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410169" y="3038832"/>
            <a:ext cx="6000787" cy="1353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14"/>
              </a:lnSpc>
              <a:spcBef>
                <a:spcPct val="0"/>
              </a:spcBef>
            </a:pPr>
            <a:r>
              <a:rPr lang="en-US" sz="1938">
                <a:solidFill>
                  <a:srgbClr val="0D104B"/>
                </a:solidFill>
                <a:latin typeface="Inter"/>
              </a:rPr>
              <a:t>Като цяло всички се научихме да работим още по-добре в екип, опознахме един друг и разбира се, научихме доста новости за използваните езици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10169" y="5582946"/>
            <a:ext cx="5121890" cy="556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10"/>
              </a:lnSpc>
              <a:spcBef>
                <a:spcPct val="0"/>
              </a:spcBef>
            </a:pPr>
            <a:r>
              <a:rPr lang="en-US" spc="-67" sz="3392">
                <a:solidFill>
                  <a:srgbClr val="8C52FF"/>
                </a:solidFill>
                <a:latin typeface="Inter Bold"/>
              </a:rPr>
              <a:t>Нашият ментор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410169" y="6225592"/>
            <a:ext cx="6000787" cy="2030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14"/>
              </a:lnSpc>
              <a:spcBef>
                <a:spcPct val="0"/>
              </a:spcBef>
            </a:pPr>
            <a:r>
              <a:rPr lang="en-US" sz="1938">
                <a:solidFill>
                  <a:srgbClr val="0D104B"/>
                </a:solidFill>
                <a:latin typeface="Inter"/>
              </a:rPr>
              <a:t>Валентин Младенов, в ролята си на наш ментор, ни помогна за избиране на най-добрата идея от много в началото на хакатона, помагаше ни с идеи какво да включим на сайта и като цяло ни даваше морална подкрепа по време на целия хакатон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-3948177" y="3948177"/>
            <a:ext cx="10287000" cy="2390645"/>
            <a:chOff x="0" y="0"/>
            <a:chExt cx="2984291" cy="693534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984291" cy="693534"/>
            </a:xfrm>
            <a:custGeom>
              <a:avLst/>
              <a:gdLst/>
              <a:ahLst/>
              <a:cxnLst/>
              <a:rect r="r" b="b" t="t" l="l"/>
              <a:pathLst>
                <a:path h="693534" w="2984291">
                  <a:moveTo>
                    <a:pt x="0" y="0"/>
                  </a:moveTo>
                  <a:lnTo>
                    <a:pt x="2984291" y="0"/>
                  </a:lnTo>
                  <a:lnTo>
                    <a:pt x="2984291" y="693534"/>
                  </a:lnTo>
                  <a:lnTo>
                    <a:pt x="0" y="693534"/>
                  </a:lnTo>
                  <a:close/>
                </a:path>
              </a:pathLst>
            </a:custGeom>
            <a:solidFill>
              <a:srgbClr val="8C52FF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1320790" y="4029075"/>
            <a:ext cx="5434481" cy="233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6000">
                <a:solidFill>
                  <a:srgbClr val="8C52FF"/>
                </a:solidFill>
                <a:latin typeface="Inter Bold"/>
              </a:rPr>
              <a:t>Благодарим за вниманието!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alphaModFix amt="32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68328">
            <a:off x="16010944" y="5901082"/>
            <a:ext cx="6426330" cy="642633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alphaModFix amt="32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68328">
            <a:off x="11084463" y="-4756706"/>
            <a:ext cx="6426330" cy="642633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084898" y="2218606"/>
            <a:ext cx="6059102" cy="584978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DAE6ye9o_ow</dc:identifier>
  <dcterms:modified xsi:type="dcterms:W3CDTF">2011-08-01T06:04:30Z</dcterms:modified>
  <cp:revision>1</cp:revision>
  <dc:title>AbilitY</dc:title>
</cp:coreProperties>
</file>